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34"/>
  </p:notesMasterIdLst>
  <p:sldIdLst>
    <p:sldId id="278" r:id="rId2"/>
    <p:sldId id="279" r:id="rId3"/>
    <p:sldId id="280" r:id="rId4"/>
    <p:sldId id="281" r:id="rId5"/>
    <p:sldId id="294" r:id="rId6"/>
    <p:sldId id="283" r:id="rId7"/>
    <p:sldId id="284" r:id="rId8"/>
    <p:sldId id="389" r:id="rId9"/>
    <p:sldId id="298" r:id="rId10"/>
    <p:sldId id="326" r:id="rId11"/>
    <p:sldId id="358" r:id="rId12"/>
    <p:sldId id="300" r:id="rId13"/>
    <p:sldId id="387" r:id="rId14"/>
    <p:sldId id="390" r:id="rId15"/>
    <p:sldId id="381" r:id="rId16"/>
    <p:sldId id="382" r:id="rId17"/>
    <p:sldId id="318" r:id="rId18"/>
    <p:sldId id="391" r:id="rId19"/>
    <p:sldId id="392" r:id="rId20"/>
    <p:sldId id="383" r:id="rId21"/>
    <p:sldId id="313" r:id="rId22"/>
    <p:sldId id="319" r:id="rId23"/>
    <p:sldId id="321" r:id="rId24"/>
    <p:sldId id="393" r:id="rId25"/>
    <p:sldId id="324" r:id="rId26"/>
    <p:sldId id="394" r:id="rId27"/>
    <p:sldId id="376" r:id="rId28"/>
    <p:sldId id="282" r:id="rId29"/>
    <p:sldId id="384" r:id="rId30"/>
    <p:sldId id="350" r:id="rId31"/>
    <p:sldId id="370"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09" autoAdjust="0"/>
  </p:normalViewPr>
  <p:slideViewPr>
    <p:cSldViewPr snapToGrid="0" snapToObjects="1">
      <p:cViewPr varScale="1">
        <p:scale>
          <a:sx n="86" d="100"/>
          <a:sy n="86" d="100"/>
        </p:scale>
        <p:origin x="562"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E245CAB1-048B-9695-99B5-D62BCA2CD08B}"/>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36E4E1E3-A4CC-95F3-E60E-4BA4FC8B8BA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9013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55502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37611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552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445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5051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707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97668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BA0E6C6B-AD9C-280C-F35F-8B073713F0FD}"/>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8CC1EFF9-E0C9-767B-80F8-3EFE56D7E4B5}"/>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13740F39-4D5A-2199-7EF7-E3C29A37EC3E}"/>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5F6380E1-A4BB-4D05-6FE8-26A366BA41A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BC3CB260-1EBE-06B8-592C-4D3964D3E5C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8A003C8E-8B74-348A-9E04-277D725FC74D}"/>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5310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12/10/2022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30639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Image 0" descr="preencoded.png">
            <a:extLst>
              <a:ext uri="{FF2B5EF4-FFF2-40B4-BE49-F238E27FC236}">
                <a16:creationId xmlns:a16="http://schemas.microsoft.com/office/drawing/2014/main" id="{10204471-6DF3-6F91-BE33-7F4E904982FB}"/>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808C8788-DD10-C8FE-A7BE-1950759811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19600E11-458F-886C-8A0E-B33D77C901AD}"/>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8C15F1D0-F6BC-BC53-8AD9-8C58BD4C57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9172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12/10/2022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eeform: Shape 5">
            <a:extLst>
              <a:ext uri="{FF2B5EF4-FFF2-40B4-BE49-F238E27FC236}">
                <a16:creationId xmlns:a16="http://schemas.microsoft.com/office/drawing/2014/main" id="{44A74C90-E123-055B-1639-D07FC151B64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3D13EBF9-823C-966A-80AF-7AE324543732}"/>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3196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12/10/2022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89B45A0E-56A4-C1C3-EAAF-0CAE3097F59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DB638599-CA21-9C79-E223-5EECFF0D7D0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426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12/10/2022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a:extLst>
              <a:ext uri="{FF2B5EF4-FFF2-40B4-BE49-F238E27FC236}">
                <a16:creationId xmlns:a16="http://schemas.microsoft.com/office/drawing/2014/main" id="{62331639-A56F-4F68-5F7B-BAFC90D02596}"/>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2137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eeform: Shape 8">
            <a:extLst>
              <a:ext uri="{FF2B5EF4-FFF2-40B4-BE49-F238E27FC236}">
                <a16:creationId xmlns:a16="http://schemas.microsoft.com/office/drawing/2014/main" id="{E864B469-CF7A-3BAE-28BF-FE52DA9D482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1097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947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69" r:id="rId16"/>
    <p:sldLayoutId id="2147483673" r:id="rId17"/>
    <p:sldLayoutId id="2147483670" r:id="rId18"/>
    <p:sldLayoutId id="2147483671" r:id="rId19"/>
    <p:sldLayoutId id="2147483655" r:id="rId20"/>
    <p:sldLayoutId id="2147483674" r:id="rId21"/>
    <p:sldLayoutId id="2147483654" r:id="rId2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A0F1F4A-0645-53F9-4341-904BF8503A05}"/>
              </a:ext>
            </a:extLst>
          </p:cNvPr>
          <p:cNvSpPr>
            <a:spLocks noGrp="1"/>
          </p:cNvSpPr>
          <p:nvPr>
            <p:ph type="ctrTitle"/>
          </p:nvPr>
        </p:nvSpPr>
        <p:spPr>
          <a:xfrm>
            <a:off x="1384918" y="221942"/>
            <a:ext cx="9747682" cy="772357"/>
          </a:xfrm>
        </p:spPr>
        <p:txBody>
          <a:bodyPr>
            <a:normAutofit/>
          </a:bodyPr>
          <a:lstStyle/>
          <a:p>
            <a:pPr algn="ctr"/>
            <a:r>
              <a:rPr lang="en-IN" sz="2400" b="1" i="0" dirty="0">
                <a:effectLst/>
                <a:latin typeface="Arial Black" panose="020B0A04020102020204" pitchFamily="34" charset="0"/>
              </a:rPr>
              <a:t>Fake NEWS Detection project</a:t>
            </a:r>
            <a:endParaRPr lang="en-IN" sz="2400" dirty="0">
              <a:latin typeface="Arial Black" panose="020B0A04020102020204" pitchFamily="34" charset="0"/>
            </a:endParaRPr>
          </a:p>
        </p:txBody>
      </p:sp>
      <p:pic>
        <p:nvPicPr>
          <p:cNvPr id="4" name="Picture 3">
            <a:extLst>
              <a:ext uri="{FF2B5EF4-FFF2-40B4-BE49-F238E27FC236}">
                <a16:creationId xmlns:a16="http://schemas.microsoft.com/office/drawing/2014/main" id="{81A5B2B2-023E-D840-B8CB-7FC231945652}"/>
              </a:ext>
            </a:extLst>
          </p:cNvPr>
          <p:cNvPicPr>
            <a:picLocks noChangeAspect="1"/>
          </p:cNvPicPr>
          <p:nvPr/>
        </p:nvPicPr>
        <p:blipFill>
          <a:blip r:embed="rId2"/>
          <a:stretch>
            <a:fillRect/>
          </a:stretch>
        </p:blipFill>
        <p:spPr>
          <a:xfrm>
            <a:off x="3621396" y="1146606"/>
            <a:ext cx="4949208" cy="2787773"/>
          </a:xfrm>
          <a:prstGeom prst="rect">
            <a:avLst/>
          </a:prstGeom>
        </p:spPr>
      </p:pic>
      <p:sp>
        <p:nvSpPr>
          <p:cNvPr id="5" name="TextBox 4">
            <a:extLst>
              <a:ext uri="{FF2B5EF4-FFF2-40B4-BE49-F238E27FC236}">
                <a16:creationId xmlns:a16="http://schemas.microsoft.com/office/drawing/2014/main" id="{1B9A64DE-FE49-A60D-D253-9F0315D8AD58}"/>
              </a:ext>
            </a:extLst>
          </p:cNvPr>
          <p:cNvSpPr txBox="1"/>
          <p:nvPr/>
        </p:nvSpPr>
        <p:spPr>
          <a:xfrm>
            <a:off x="7128769" y="5711394"/>
            <a:ext cx="4394447" cy="400110"/>
          </a:xfrm>
          <a:prstGeom prst="rect">
            <a:avLst/>
          </a:prstGeom>
          <a:noFill/>
        </p:spPr>
        <p:txBody>
          <a:bodyPr wrap="square" rtlCol="0">
            <a:spAutoFit/>
          </a:bodyPr>
          <a:lstStyle/>
          <a:p>
            <a:r>
              <a:rPr lang="en-IN" sz="2000" b="1" dirty="0">
                <a:solidFill>
                  <a:schemeClr val="bg1"/>
                </a:solidFill>
              </a:rPr>
              <a:t>Presented by : Pritam Sangle </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97F7B-B438-B47B-480C-905E58694845}"/>
              </a:ext>
            </a:extLst>
          </p:cNvPr>
          <p:cNvPicPr>
            <a:picLocks noChangeAspect="1"/>
          </p:cNvPicPr>
          <p:nvPr/>
        </p:nvPicPr>
        <p:blipFill>
          <a:blip r:embed="rId2"/>
          <a:stretch>
            <a:fillRect/>
          </a:stretch>
        </p:blipFill>
        <p:spPr>
          <a:xfrm>
            <a:off x="3849534" y="431441"/>
            <a:ext cx="4492931" cy="520789"/>
          </a:xfrm>
          <a:prstGeom prst="rect">
            <a:avLst/>
          </a:prstGeom>
        </p:spPr>
      </p:pic>
      <p:pic>
        <p:nvPicPr>
          <p:cNvPr id="4" name="Picture 3">
            <a:extLst>
              <a:ext uri="{FF2B5EF4-FFF2-40B4-BE49-F238E27FC236}">
                <a16:creationId xmlns:a16="http://schemas.microsoft.com/office/drawing/2014/main" id="{D660A13A-334E-61DF-A13A-DC30C9DAC245}"/>
              </a:ext>
            </a:extLst>
          </p:cNvPr>
          <p:cNvPicPr>
            <a:picLocks noChangeAspect="1"/>
          </p:cNvPicPr>
          <p:nvPr/>
        </p:nvPicPr>
        <p:blipFill>
          <a:blip r:embed="rId3"/>
          <a:stretch>
            <a:fillRect/>
          </a:stretch>
        </p:blipFill>
        <p:spPr>
          <a:xfrm>
            <a:off x="2819115" y="952230"/>
            <a:ext cx="6553768" cy="4602879"/>
          </a:xfrm>
          <a:prstGeom prst="rect">
            <a:avLst/>
          </a:prstGeom>
        </p:spPr>
      </p:pic>
    </p:spTree>
    <p:extLst>
      <p:ext uri="{BB962C8B-B14F-4D97-AF65-F5344CB8AC3E}">
        <p14:creationId xmlns:p14="http://schemas.microsoft.com/office/powerpoint/2010/main" val="38752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C94CE-2252-463F-C133-CE7C99E67C69}"/>
              </a:ext>
            </a:extLst>
          </p:cNvPr>
          <p:cNvPicPr>
            <a:picLocks noChangeAspect="1"/>
          </p:cNvPicPr>
          <p:nvPr/>
        </p:nvPicPr>
        <p:blipFill>
          <a:blip r:embed="rId2"/>
          <a:stretch>
            <a:fillRect/>
          </a:stretch>
        </p:blipFill>
        <p:spPr>
          <a:xfrm>
            <a:off x="4874558" y="389544"/>
            <a:ext cx="2442883" cy="503578"/>
          </a:xfrm>
          <a:prstGeom prst="rect">
            <a:avLst/>
          </a:prstGeom>
        </p:spPr>
      </p:pic>
      <p:pic>
        <p:nvPicPr>
          <p:cNvPr id="3" name="Picture 2">
            <a:extLst>
              <a:ext uri="{FF2B5EF4-FFF2-40B4-BE49-F238E27FC236}">
                <a16:creationId xmlns:a16="http://schemas.microsoft.com/office/drawing/2014/main" id="{98B1F7CA-59F2-127F-E7C8-7995855EFDD9}"/>
              </a:ext>
            </a:extLst>
          </p:cNvPr>
          <p:cNvPicPr>
            <a:picLocks noChangeAspect="1"/>
          </p:cNvPicPr>
          <p:nvPr/>
        </p:nvPicPr>
        <p:blipFill>
          <a:blip r:embed="rId3"/>
          <a:stretch>
            <a:fillRect/>
          </a:stretch>
        </p:blipFill>
        <p:spPr>
          <a:xfrm>
            <a:off x="1041647" y="1444593"/>
            <a:ext cx="4847784" cy="3535779"/>
          </a:xfrm>
          <a:prstGeom prst="rect">
            <a:avLst/>
          </a:prstGeom>
        </p:spPr>
      </p:pic>
      <p:pic>
        <p:nvPicPr>
          <p:cNvPr id="8" name="Picture 7">
            <a:extLst>
              <a:ext uri="{FF2B5EF4-FFF2-40B4-BE49-F238E27FC236}">
                <a16:creationId xmlns:a16="http://schemas.microsoft.com/office/drawing/2014/main" id="{A953CA8B-AE44-6D89-770C-A94D51D1CBC2}"/>
              </a:ext>
            </a:extLst>
          </p:cNvPr>
          <p:cNvPicPr>
            <a:picLocks noChangeAspect="1"/>
          </p:cNvPicPr>
          <p:nvPr/>
        </p:nvPicPr>
        <p:blipFill>
          <a:blip r:embed="rId4"/>
          <a:stretch>
            <a:fillRect/>
          </a:stretch>
        </p:blipFill>
        <p:spPr>
          <a:xfrm>
            <a:off x="6095999" y="1444592"/>
            <a:ext cx="5054354" cy="3535779"/>
          </a:xfrm>
          <a:prstGeom prst="rect">
            <a:avLst/>
          </a:prstGeom>
        </p:spPr>
      </p:pic>
    </p:spTree>
    <p:extLst>
      <p:ext uri="{BB962C8B-B14F-4D97-AF65-F5344CB8AC3E}">
        <p14:creationId xmlns:p14="http://schemas.microsoft.com/office/powerpoint/2010/main" val="208852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918C-1F8B-99D4-1408-0F3AA3B8602A}"/>
              </a:ext>
            </a:extLst>
          </p:cNvPr>
          <p:cNvPicPr>
            <a:picLocks noChangeAspect="1"/>
          </p:cNvPicPr>
          <p:nvPr/>
        </p:nvPicPr>
        <p:blipFill>
          <a:blip r:embed="rId2"/>
          <a:stretch>
            <a:fillRect/>
          </a:stretch>
        </p:blipFill>
        <p:spPr>
          <a:xfrm>
            <a:off x="4172755" y="194254"/>
            <a:ext cx="3686689" cy="400106"/>
          </a:xfrm>
          <a:prstGeom prst="rect">
            <a:avLst/>
          </a:prstGeom>
        </p:spPr>
      </p:pic>
      <p:pic>
        <p:nvPicPr>
          <p:cNvPr id="4" name="Picture 3">
            <a:extLst>
              <a:ext uri="{FF2B5EF4-FFF2-40B4-BE49-F238E27FC236}">
                <a16:creationId xmlns:a16="http://schemas.microsoft.com/office/drawing/2014/main" id="{F85F7964-53EA-77ED-DE35-5244F70FEE5A}"/>
              </a:ext>
            </a:extLst>
          </p:cNvPr>
          <p:cNvPicPr>
            <a:picLocks noChangeAspect="1"/>
          </p:cNvPicPr>
          <p:nvPr/>
        </p:nvPicPr>
        <p:blipFill>
          <a:blip r:embed="rId3"/>
          <a:stretch>
            <a:fillRect/>
          </a:stretch>
        </p:blipFill>
        <p:spPr>
          <a:xfrm>
            <a:off x="1820809" y="898155"/>
            <a:ext cx="8550381" cy="3904664"/>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EC959-9225-9564-8807-4FABA0C21731}"/>
              </a:ext>
            </a:extLst>
          </p:cNvPr>
          <p:cNvPicPr>
            <a:picLocks noChangeAspect="1"/>
          </p:cNvPicPr>
          <p:nvPr/>
        </p:nvPicPr>
        <p:blipFill>
          <a:blip r:embed="rId2"/>
          <a:stretch>
            <a:fillRect/>
          </a:stretch>
        </p:blipFill>
        <p:spPr>
          <a:xfrm>
            <a:off x="1336897" y="554087"/>
            <a:ext cx="9518205" cy="4284243"/>
          </a:xfrm>
          <a:prstGeom prst="rect">
            <a:avLst/>
          </a:prstGeom>
        </p:spPr>
      </p:pic>
    </p:spTree>
    <p:extLst>
      <p:ext uri="{BB962C8B-B14F-4D97-AF65-F5344CB8AC3E}">
        <p14:creationId xmlns:p14="http://schemas.microsoft.com/office/powerpoint/2010/main" val="13539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6FABB-D6A2-4D0F-33DB-CC014D0572AF}"/>
              </a:ext>
            </a:extLst>
          </p:cNvPr>
          <p:cNvPicPr>
            <a:picLocks noChangeAspect="1"/>
          </p:cNvPicPr>
          <p:nvPr/>
        </p:nvPicPr>
        <p:blipFill>
          <a:blip r:embed="rId2"/>
          <a:stretch>
            <a:fillRect/>
          </a:stretch>
        </p:blipFill>
        <p:spPr>
          <a:xfrm>
            <a:off x="2546141" y="732503"/>
            <a:ext cx="7099717" cy="4363279"/>
          </a:xfrm>
          <a:prstGeom prst="rect">
            <a:avLst/>
          </a:prstGeom>
        </p:spPr>
      </p:pic>
    </p:spTree>
    <p:extLst>
      <p:ext uri="{BB962C8B-B14F-4D97-AF65-F5344CB8AC3E}">
        <p14:creationId xmlns:p14="http://schemas.microsoft.com/office/powerpoint/2010/main" val="48690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91BB3-CD81-AF41-4CDC-F7206382CD04}"/>
              </a:ext>
            </a:extLst>
          </p:cNvPr>
          <p:cNvSpPr txBox="1"/>
          <p:nvPr/>
        </p:nvSpPr>
        <p:spPr>
          <a:xfrm>
            <a:off x="1416548" y="914382"/>
            <a:ext cx="9685243" cy="2944076"/>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Hardware and Software Requirements and Tools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Hardware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Processor</a:t>
            </a:r>
            <a:r>
              <a:rPr lang="en-IN" sz="1800" dirty="0">
                <a:effectLst/>
                <a:latin typeface="Calibri" panose="020F0502020204030204" pitchFamily="34" charset="0"/>
                <a:ea typeface="Calibri" panose="020F0502020204030204" pitchFamily="34" charset="0"/>
                <a:cs typeface="Calibri" panose="020F0502020204030204" pitchFamily="34" charset="0"/>
              </a:rPr>
              <a:t>: 11th Gen Intel(R) Core (TM) i3-1125G4 @ 2.00GHz   2.00 GHz</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System Type</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Software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Anaconda </a:t>
            </a:r>
            <a:r>
              <a:rPr lang="en-IN" sz="1800" dirty="0">
                <a:effectLst/>
                <a:latin typeface="Calibri" panose="020F0502020204030204" pitchFamily="34" charset="0"/>
                <a:ea typeface="Calibri" panose="020F0502020204030204" pitchFamily="34" charset="0"/>
                <a:cs typeface="Calibri" panose="020F0502020204030204" pitchFamily="34" charset="0"/>
              </a:rPr>
              <a:t>for 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err="1">
                <a:effectLst/>
                <a:latin typeface="Calibri" panose="020F0502020204030204" pitchFamily="34" charset="0"/>
                <a:ea typeface="Calibri" panose="020F0502020204030204" pitchFamily="34" charset="0"/>
                <a:cs typeface="Calibri" panose="020F0502020204030204" pitchFamily="34" charset="0"/>
              </a:rPr>
              <a:t>Jupyter</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notebook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637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59DA61-51F5-3822-E735-4B2D4BF5CC66}"/>
              </a:ext>
            </a:extLst>
          </p:cNvPr>
          <p:cNvSpPr txBox="1"/>
          <p:nvPr/>
        </p:nvSpPr>
        <p:spPr>
          <a:xfrm>
            <a:off x="3709021" y="236107"/>
            <a:ext cx="6098240" cy="375552"/>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61E6201-5469-EBAD-76B8-4E21BAA09B58}"/>
              </a:ext>
            </a:extLst>
          </p:cNvPr>
          <p:cNvPicPr>
            <a:picLocks noChangeAspect="1"/>
          </p:cNvPicPr>
          <p:nvPr/>
        </p:nvPicPr>
        <p:blipFill>
          <a:blip r:embed="rId2"/>
          <a:stretch>
            <a:fillRect/>
          </a:stretch>
        </p:blipFill>
        <p:spPr>
          <a:xfrm>
            <a:off x="2384738" y="798973"/>
            <a:ext cx="7422523" cy="4181399"/>
          </a:xfrm>
          <a:prstGeom prst="rect">
            <a:avLst/>
          </a:prstGeom>
        </p:spPr>
      </p:pic>
      <p:pic>
        <p:nvPicPr>
          <p:cNvPr id="9" name="Picture 8">
            <a:extLst>
              <a:ext uri="{FF2B5EF4-FFF2-40B4-BE49-F238E27FC236}">
                <a16:creationId xmlns:a16="http://schemas.microsoft.com/office/drawing/2014/main" id="{300DDE1B-985B-3B6F-38B3-4C6E9496CE3F}"/>
              </a:ext>
            </a:extLst>
          </p:cNvPr>
          <p:cNvPicPr>
            <a:picLocks noChangeAspect="1"/>
          </p:cNvPicPr>
          <p:nvPr/>
        </p:nvPicPr>
        <p:blipFill>
          <a:blip r:embed="rId3"/>
          <a:stretch>
            <a:fillRect/>
          </a:stretch>
        </p:blipFill>
        <p:spPr>
          <a:xfrm>
            <a:off x="2384738" y="4980372"/>
            <a:ext cx="7422523" cy="548688"/>
          </a:xfrm>
          <a:prstGeom prst="rect">
            <a:avLst/>
          </a:prstGeom>
        </p:spPr>
      </p:pic>
    </p:spTree>
    <p:extLst>
      <p:ext uri="{BB962C8B-B14F-4D97-AF65-F5344CB8AC3E}">
        <p14:creationId xmlns:p14="http://schemas.microsoft.com/office/powerpoint/2010/main" val="80834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96911-D599-DDBA-EC93-67F70EFB825C}"/>
              </a:ext>
            </a:extLst>
          </p:cNvPr>
          <p:cNvSpPr txBox="1"/>
          <p:nvPr/>
        </p:nvSpPr>
        <p:spPr>
          <a:xfrm>
            <a:off x="3046880" y="824035"/>
            <a:ext cx="6098240" cy="3833229"/>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p>
          <a:p>
            <a:pPr lvl="0" algn="ctr">
              <a:lnSpc>
                <a:spcPct val="107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Logistic Regression</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Decision Tree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Gradient Boosting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SGD Classifier</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LGBM </a:t>
            </a:r>
            <a:r>
              <a:rPr lang="en-IN" dirty="0">
                <a:effectLst/>
                <a:latin typeface="Calibri" panose="020F0502020204030204" pitchFamily="34" charset="0"/>
                <a:ea typeface="Calibri" panose="020F0502020204030204" pitchFamily="34" charset="0"/>
                <a:cs typeface="Calibri" panose="020F0502020204030204" pitchFamily="34" charset="0"/>
              </a:rPr>
              <a:t>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XGB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63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AA857-59F3-CCAE-F7A8-2E26D59123B8}"/>
              </a:ext>
            </a:extLst>
          </p:cNvPr>
          <p:cNvPicPr>
            <a:picLocks noChangeAspect="1"/>
          </p:cNvPicPr>
          <p:nvPr/>
        </p:nvPicPr>
        <p:blipFill>
          <a:blip r:embed="rId2"/>
          <a:stretch>
            <a:fillRect/>
          </a:stretch>
        </p:blipFill>
        <p:spPr>
          <a:xfrm>
            <a:off x="2217084" y="919091"/>
            <a:ext cx="7757832" cy="3999137"/>
          </a:xfrm>
          <a:prstGeom prst="rect">
            <a:avLst/>
          </a:prstGeom>
        </p:spPr>
      </p:pic>
    </p:spTree>
    <p:extLst>
      <p:ext uri="{BB962C8B-B14F-4D97-AF65-F5344CB8AC3E}">
        <p14:creationId xmlns:p14="http://schemas.microsoft.com/office/powerpoint/2010/main" val="212339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C30-A9A4-D726-E6DC-A63EE432106C}"/>
              </a:ext>
            </a:extLst>
          </p:cNvPr>
          <p:cNvPicPr>
            <a:picLocks noChangeAspect="1"/>
          </p:cNvPicPr>
          <p:nvPr/>
        </p:nvPicPr>
        <p:blipFill>
          <a:blip r:embed="rId2"/>
          <a:stretch>
            <a:fillRect/>
          </a:stretch>
        </p:blipFill>
        <p:spPr>
          <a:xfrm>
            <a:off x="2312342" y="1302551"/>
            <a:ext cx="7567316" cy="3447002"/>
          </a:xfrm>
          <a:prstGeom prst="rect">
            <a:avLst/>
          </a:prstGeom>
        </p:spPr>
      </p:pic>
    </p:spTree>
    <p:extLst>
      <p:ext uri="{BB962C8B-B14F-4D97-AF65-F5344CB8AC3E}">
        <p14:creationId xmlns:p14="http://schemas.microsoft.com/office/powerpoint/2010/main" val="8390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94245" y="192520"/>
            <a:ext cx="5693664" cy="663872"/>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04308" y="904916"/>
            <a:ext cx="5693664" cy="5169587"/>
          </a:xfrm>
        </p:spPr>
        <p:txBody>
          <a:bodyPr/>
          <a:lstStyle/>
          <a:p>
            <a:pPr marL="342900" indent="-342900">
              <a:buFont typeface="Wingdings" panose="05000000000000000000" pitchFamily="2" charset="2"/>
              <a:buChar char="§"/>
            </a:pPr>
            <a:r>
              <a:rPr lang="en-US" sz="2000" dirty="0"/>
              <a:t>Introduction​</a:t>
            </a:r>
          </a:p>
          <a:p>
            <a:pPr marL="342900" indent="-342900">
              <a:buFont typeface="Wingdings" panose="05000000000000000000" pitchFamily="2" charset="2"/>
              <a:buChar char="§"/>
            </a:pPr>
            <a:r>
              <a:rPr lang="en-US" sz="2000" dirty="0"/>
              <a:t>Problem Statement</a:t>
            </a:r>
          </a:p>
          <a:p>
            <a:pPr marL="342900" indent="-342900">
              <a:buFont typeface="Wingdings" panose="05000000000000000000" pitchFamily="2" charset="2"/>
              <a:buChar char="§"/>
            </a:pPr>
            <a:r>
              <a:rPr lang="en-US" sz="2000" dirty="0"/>
              <a:t>Business Goal</a:t>
            </a:r>
          </a:p>
          <a:p>
            <a:pPr marL="342900" indent="-342900">
              <a:buFont typeface="Wingdings" panose="05000000000000000000" pitchFamily="2" charset="2"/>
              <a:buChar char="§"/>
            </a:pPr>
            <a:r>
              <a:rPr lang="en-US" sz="2000" dirty="0"/>
              <a:t>Technical Requirement</a:t>
            </a:r>
          </a:p>
          <a:p>
            <a:pPr marL="342900" indent="-342900">
              <a:buFont typeface="Wingdings" panose="05000000000000000000" pitchFamily="2" charset="2"/>
              <a:buChar char="§"/>
            </a:pPr>
            <a:r>
              <a:rPr lang="en-US" sz="2000" dirty="0"/>
              <a:t>Exploratory Data Analysis (EDA)</a:t>
            </a:r>
          </a:p>
          <a:p>
            <a:pPr marL="342900" indent="-342900">
              <a:buFont typeface="Wingdings" panose="05000000000000000000" pitchFamily="2" charset="2"/>
              <a:buChar char="§"/>
            </a:pPr>
            <a:r>
              <a:rPr lang="en-US" sz="2000" dirty="0"/>
              <a:t>Data Description </a:t>
            </a:r>
          </a:p>
          <a:p>
            <a:pPr marL="342900" indent="-342900">
              <a:buFont typeface="Wingdings" panose="05000000000000000000" pitchFamily="2" charset="2"/>
              <a:buChar char="§"/>
            </a:pPr>
            <a:r>
              <a:rPr lang="en-US" sz="2000" dirty="0"/>
              <a:t>Visualization </a:t>
            </a:r>
          </a:p>
          <a:p>
            <a:pPr marL="342900" indent="-342900">
              <a:buFont typeface="Wingdings" panose="05000000000000000000" pitchFamily="2" charset="2"/>
              <a:buChar char="§"/>
            </a:pPr>
            <a:r>
              <a:rPr lang="en-US" sz="2000" dirty="0"/>
              <a:t>Data Pre-Processing</a:t>
            </a:r>
          </a:p>
          <a:p>
            <a:pPr marL="342900" indent="-342900">
              <a:buFont typeface="Wingdings" panose="05000000000000000000" pitchFamily="2" charset="2"/>
              <a:buChar char="§"/>
            </a:pPr>
            <a:r>
              <a:rPr lang="en-US" sz="2000" dirty="0"/>
              <a:t>Build Model </a:t>
            </a:r>
          </a:p>
          <a:p>
            <a:pPr marL="342900" indent="-342900">
              <a:buFont typeface="Wingdings" panose="05000000000000000000" pitchFamily="2" charset="2"/>
              <a:buChar char="§"/>
            </a:pPr>
            <a:r>
              <a:rPr lang="en-US" sz="2000" dirty="0"/>
              <a:t>Saved Best Model</a:t>
            </a:r>
          </a:p>
          <a:p>
            <a:pPr marL="342900" indent="-342900">
              <a:buFont typeface="Wingdings" panose="05000000000000000000" pitchFamily="2" charset="2"/>
              <a:buChar char="§"/>
            </a:pPr>
            <a:r>
              <a:rPr lang="en-US" sz="2000" dirty="0"/>
              <a:t>Summary​</a:t>
            </a:r>
          </a:p>
          <a:p>
            <a:endParaRPr lang="en-US" sz="20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6B614-FC58-0372-D6C0-4565DE10CD22}"/>
              </a:ext>
            </a:extLst>
          </p:cNvPr>
          <p:cNvPicPr>
            <a:picLocks noChangeAspect="1"/>
          </p:cNvPicPr>
          <p:nvPr/>
        </p:nvPicPr>
        <p:blipFill>
          <a:blip r:embed="rId2"/>
          <a:stretch>
            <a:fillRect/>
          </a:stretch>
        </p:blipFill>
        <p:spPr>
          <a:xfrm>
            <a:off x="2609621" y="798973"/>
            <a:ext cx="6972758" cy="4287931"/>
          </a:xfrm>
          <a:prstGeom prst="rect">
            <a:avLst/>
          </a:prstGeom>
        </p:spPr>
      </p:pic>
    </p:spTree>
    <p:extLst>
      <p:ext uri="{BB962C8B-B14F-4D97-AF65-F5344CB8AC3E}">
        <p14:creationId xmlns:p14="http://schemas.microsoft.com/office/powerpoint/2010/main" val="268929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00E05-883E-2942-84F1-889ABDB05FB6}"/>
              </a:ext>
            </a:extLst>
          </p:cNvPr>
          <p:cNvPicPr>
            <a:picLocks noChangeAspect="1"/>
          </p:cNvPicPr>
          <p:nvPr/>
        </p:nvPicPr>
        <p:blipFill>
          <a:blip r:embed="rId2"/>
          <a:stretch>
            <a:fillRect/>
          </a:stretch>
        </p:blipFill>
        <p:spPr>
          <a:xfrm>
            <a:off x="2796346" y="444305"/>
            <a:ext cx="7049111" cy="709336"/>
          </a:xfrm>
          <a:prstGeom prst="rect">
            <a:avLst/>
          </a:prstGeom>
        </p:spPr>
      </p:pic>
      <p:pic>
        <p:nvPicPr>
          <p:cNvPr id="6" name="Picture 5">
            <a:extLst>
              <a:ext uri="{FF2B5EF4-FFF2-40B4-BE49-F238E27FC236}">
                <a16:creationId xmlns:a16="http://schemas.microsoft.com/office/drawing/2014/main" id="{24CE3668-EAAE-0632-39A9-43E78F77AE97}"/>
              </a:ext>
            </a:extLst>
          </p:cNvPr>
          <p:cNvPicPr>
            <a:picLocks noChangeAspect="1"/>
          </p:cNvPicPr>
          <p:nvPr/>
        </p:nvPicPr>
        <p:blipFill>
          <a:blip r:embed="rId3"/>
          <a:stretch>
            <a:fillRect/>
          </a:stretch>
        </p:blipFill>
        <p:spPr>
          <a:xfrm>
            <a:off x="1291080" y="1637280"/>
            <a:ext cx="5029822" cy="3033023"/>
          </a:xfrm>
          <a:prstGeom prst="rect">
            <a:avLst/>
          </a:prstGeom>
        </p:spPr>
      </p:pic>
      <p:pic>
        <p:nvPicPr>
          <p:cNvPr id="11" name="Picture 10">
            <a:extLst>
              <a:ext uri="{FF2B5EF4-FFF2-40B4-BE49-F238E27FC236}">
                <a16:creationId xmlns:a16="http://schemas.microsoft.com/office/drawing/2014/main" id="{7371A42F-D6F1-B579-C639-20E7D1B5CBCF}"/>
              </a:ext>
            </a:extLst>
          </p:cNvPr>
          <p:cNvPicPr>
            <a:picLocks noChangeAspect="1"/>
          </p:cNvPicPr>
          <p:nvPr/>
        </p:nvPicPr>
        <p:blipFill>
          <a:blip r:embed="rId3"/>
          <a:stretch>
            <a:fillRect/>
          </a:stretch>
        </p:blipFill>
        <p:spPr>
          <a:xfrm>
            <a:off x="6462945" y="2871277"/>
            <a:ext cx="4709934" cy="3033023"/>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E86B3-202C-9A46-1C9B-E15486F79863}"/>
              </a:ext>
            </a:extLst>
          </p:cNvPr>
          <p:cNvPicPr>
            <a:picLocks noChangeAspect="1"/>
          </p:cNvPicPr>
          <p:nvPr/>
        </p:nvPicPr>
        <p:blipFill>
          <a:blip r:embed="rId2"/>
          <a:stretch>
            <a:fillRect/>
          </a:stretch>
        </p:blipFill>
        <p:spPr>
          <a:xfrm>
            <a:off x="885569" y="1397623"/>
            <a:ext cx="5210431" cy="2979678"/>
          </a:xfrm>
          <a:prstGeom prst="rect">
            <a:avLst/>
          </a:prstGeom>
        </p:spPr>
      </p:pic>
      <p:pic>
        <p:nvPicPr>
          <p:cNvPr id="6" name="Picture 5">
            <a:extLst>
              <a:ext uri="{FF2B5EF4-FFF2-40B4-BE49-F238E27FC236}">
                <a16:creationId xmlns:a16="http://schemas.microsoft.com/office/drawing/2014/main" id="{68453F62-D5E3-A344-921E-5D426894E3B3}"/>
              </a:ext>
            </a:extLst>
          </p:cNvPr>
          <p:cNvPicPr>
            <a:picLocks noChangeAspect="1"/>
          </p:cNvPicPr>
          <p:nvPr/>
        </p:nvPicPr>
        <p:blipFill>
          <a:blip r:embed="rId3"/>
          <a:stretch>
            <a:fillRect/>
          </a:stretch>
        </p:blipFill>
        <p:spPr>
          <a:xfrm>
            <a:off x="6252575" y="2736933"/>
            <a:ext cx="5053856" cy="2911092"/>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649A-203F-77C6-2221-79413B962D3A}"/>
              </a:ext>
            </a:extLst>
          </p:cNvPr>
          <p:cNvPicPr>
            <a:picLocks noChangeAspect="1"/>
          </p:cNvPicPr>
          <p:nvPr/>
        </p:nvPicPr>
        <p:blipFill>
          <a:blip r:embed="rId2"/>
          <a:stretch>
            <a:fillRect/>
          </a:stretch>
        </p:blipFill>
        <p:spPr>
          <a:xfrm>
            <a:off x="1249971" y="1178379"/>
            <a:ext cx="4679085" cy="2690093"/>
          </a:xfrm>
          <a:prstGeom prst="rect">
            <a:avLst/>
          </a:prstGeom>
        </p:spPr>
      </p:pic>
      <p:pic>
        <p:nvPicPr>
          <p:cNvPr id="4" name="Picture 3">
            <a:extLst>
              <a:ext uri="{FF2B5EF4-FFF2-40B4-BE49-F238E27FC236}">
                <a16:creationId xmlns:a16="http://schemas.microsoft.com/office/drawing/2014/main" id="{872D3480-205C-9B93-8023-E61E77924AE7}"/>
              </a:ext>
            </a:extLst>
          </p:cNvPr>
          <p:cNvPicPr>
            <a:picLocks noChangeAspect="1"/>
          </p:cNvPicPr>
          <p:nvPr/>
        </p:nvPicPr>
        <p:blipFill>
          <a:blip r:embed="rId3"/>
          <a:stretch>
            <a:fillRect/>
          </a:stretch>
        </p:blipFill>
        <p:spPr>
          <a:xfrm>
            <a:off x="6186737" y="2523425"/>
            <a:ext cx="4755292" cy="2690093"/>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EC253-02CB-A81D-105A-31B60380A54B}"/>
              </a:ext>
            </a:extLst>
          </p:cNvPr>
          <p:cNvPicPr>
            <a:picLocks noChangeAspect="1"/>
          </p:cNvPicPr>
          <p:nvPr/>
        </p:nvPicPr>
        <p:blipFill>
          <a:blip r:embed="rId2"/>
          <a:stretch>
            <a:fillRect/>
          </a:stretch>
        </p:blipFill>
        <p:spPr>
          <a:xfrm>
            <a:off x="6429883" y="1873442"/>
            <a:ext cx="5006774" cy="2667231"/>
          </a:xfrm>
          <a:prstGeom prst="rect">
            <a:avLst/>
          </a:prstGeom>
        </p:spPr>
      </p:pic>
      <p:pic>
        <p:nvPicPr>
          <p:cNvPr id="7" name="Picture 6">
            <a:extLst>
              <a:ext uri="{FF2B5EF4-FFF2-40B4-BE49-F238E27FC236}">
                <a16:creationId xmlns:a16="http://schemas.microsoft.com/office/drawing/2014/main" id="{D4551542-F451-39A6-532A-E3670EAE6D87}"/>
              </a:ext>
            </a:extLst>
          </p:cNvPr>
          <p:cNvPicPr>
            <a:picLocks noChangeAspect="1"/>
          </p:cNvPicPr>
          <p:nvPr/>
        </p:nvPicPr>
        <p:blipFill>
          <a:blip r:embed="rId3"/>
          <a:stretch>
            <a:fillRect/>
          </a:stretch>
        </p:blipFill>
        <p:spPr>
          <a:xfrm>
            <a:off x="1119709" y="798973"/>
            <a:ext cx="4976291" cy="2659610"/>
          </a:xfrm>
          <a:prstGeom prst="rect">
            <a:avLst/>
          </a:prstGeom>
        </p:spPr>
      </p:pic>
      <p:pic>
        <p:nvPicPr>
          <p:cNvPr id="10" name="Picture 9">
            <a:extLst>
              <a:ext uri="{FF2B5EF4-FFF2-40B4-BE49-F238E27FC236}">
                <a16:creationId xmlns:a16="http://schemas.microsoft.com/office/drawing/2014/main" id="{96073650-E933-B268-6F52-BB5876CF26C7}"/>
              </a:ext>
            </a:extLst>
          </p:cNvPr>
          <p:cNvPicPr>
            <a:picLocks noChangeAspect="1"/>
          </p:cNvPicPr>
          <p:nvPr/>
        </p:nvPicPr>
        <p:blipFill>
          <a:blip r:embed="rId4"/>
          <a:stretch>
            <a:fillRect/>
          </a:stretch>
        </p:blipFill>
        <p:spPr>
          <a:xfrm>
            <a:off x="1120219" y="3458583"/>
            <a:ext cx="4975781" cy="2462823"/>
          </a:xfrm>
          <a:prstGeom prst="rect">
            <a:avLst/>
          </a:prstGeom>
        </p:spPr>
      </p:pic>
    </p:spTree>
    <p:extLst>
      <p:ext uri="{BB962C8B-B14F-4D97-AF65-F5344CB8AC3E}">
        <p14:creationId xmlns:p14="http://schemas.microsoft.com/office/powerpoint/2010/main" val="13683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53C07-DFE5-FCC3-6720-FB83CD132813}"/>
              </a:ext>
            </a:extLst>
          </p:cNvPr>
          <p:cNvPicPr>
            <a:picLocks noChangeAspect="1"/>
          </p:cNvPicPr>
          <p:nvPr/>
        </p:nvPicPr>
        <p:blipFill>
          <a:blip r:embed="rId2"/>
          <a:stretch>
            <a:fillRect/>
          </a:stretch>
        </p:blipFill>
        <p:spPr>
          <a:xfrm>
            <a:off x="2933426" y="239161"/>
            <a:ext cx="6325148" cy="1623201"/>
          </a:xfrm>
          <a:prstGeom prst="rect">
            <a:avLst/>
          </a:prstGeom>
        </p:spPr>
      </p:pic>
      <p:pic>
        <p:nvPicPr>
          <p:cNvPr id="6" name="Picture 5">
            <a:extLst>
              <a:ext uri="{FF2B5EF4-FFF2-40B4-BE49-F238E27FC236}">
                <a16:creationId xmlns:a16="http://schemas.microsoft.com/office/drawing/2014/main" id="{80809E8B-D7B1-DB3B-FF6B-282E1C3F1047}"/>
              </a:ext>
            </a:extLst>
          </p:cNvPr>
          <p:cNvPicPr>
            <a:picLocks noChangeAspect="1"/>
          </p:cNvPicPr>
          <p:nvPr/>
        </p:nvPicPr>
        <p:blipFill>
          <a:blip r:embed="rId3"/>
          <a:stretch>
            <a:fillRect/>
          </a:stretch>
        </p:blipFill>
        <p:spPr>
          <a:xfrm>
            <a:off x="2933426" y="1862362"/>
            <a:ext cx="6325148" cy="3667402"/>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C0503-CD6D-359E-09EF-327EE16CE9AE}"/>
              </a:ext>
            </a:extLst>
          </p:cNvPr>
          <p:cNvPicPr>
            <a:picLocks noChangeAspect="1"/>
          </p:cNvPicPr>
          <p:nvPr/>
        </p:nvPicPr>
        <p:blipFill>
          <a:blip r:embed="rId2"/>
          <a:stretch>
            <a:fillRect/>
          </a:stretch>
        </p:blipFill>
        <p:spPr>
          <a:xfrm>
            <a:off x="2955340" y="482986"/>
            <a:ext cx="6281320" cy="5022015"/>
          </a:xfrm>
          <a:prstGeom prst="rect">
            <a:avLst/>
          </a:prstGeom>
        </p:spPr>
      </p:pic>
    </p:spTree>
    <p:extLst>
      <p:ext uri="{BB962C8B-B14F-4D97-AF65-F5344CB8AC3E}">
        <p14:creationId xmlns:p14="http://schemas.microsoft.com/office/powerpoint/2010/main" val="309247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7ABE59-3067-F0CC-16CD-D2AD553AC854}"/>
              </a:ext>
            </a:extLst>
          </p:cNvPr>
          <p:cNvPicPr>
            <a:picLocks noChangeAspect="1"/>
          </p:cNvPicPr>
          <p:nvPr/>
        </p:nvPicPr>
        <p:blipFill>
          <a:blip r:embed="rId2"/>
          <a:stretch>
            <a:fillRect/>
          </a:stretch>
        </p:blipFill>
        <p:spPr>
          <a:xfrm>
            <a:off x="1351802" y="798973"/>
            <a:ext cx="4585554" cy="3453431"/>
          </a:xfrm>
          <a:prstGeom prst="rect">
            <a:avLst/>
          </a:prstGeom>
        </p:spPr>
      </p:pic>
      <p:pic>
        <p:nvPicPr>
          <p:cNvPr id="10" name="Picture 9">
            <a:extLst>
              <a:ext uri="{FF2B5EF4-FFF2-40B4-BE49-F238E27FC236}">
                <a16:creationId xmlns:a16="http://schemas.microsoft.com/office/drawing/2014/main" id="{CF9334DF-0B10-8108-907C-3F65C797F5BA}"/>
              </a:ext>
            </a:extLst>
          </p:cNvPr>
          <p:cNvPicPr>
            <a:picLocks noChangeAspect="1"/>
          </p:cNvPicPr>
          <p:nvPr/>
        </p:nvPicPr>
        <p:blipFill>
          <a:blip r:embed="rId3"/>
          <a:stretch>
            <a:fillRect/>
          </a:stretch>
        </p:blipFill>
        <p:spPr>
          <a:xfrm>
            <a:off x="6254645" y="2488084"/>
            <a:ext cx="4585553" cy="3284505"/>
          </a:xfrm>
          <a:prstGeom prst="rect">
            <a:avLst/>
          </a:prstGeom>
        </p:spPr>
      </p:pic>
    </p:spTree>
    <p:extLst>
      <p:ext uri="{BB962C8B-B14F-4D97-AF65-F5344CB8AC3E}">
        <p14:creationId xmlns:p14="http://schemas.microsoft.com/office/powerpoint/2010/main" val="76889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885567" y="465227"/>
            <a:ext cx="10622639" cy="5257800"/>
          </a:xfrm>
        </p:spPr>
        <p:txBody>
          <a:bodyPr/>
          <a:lstStyle/>
          <a:p>
            <a:pPr algn="ctr"/>
            <a:r>
              <a:rPr lang="en-US" dirty="0"/>
              <a:t>Final Procedure:</a:t>
            </a:r>
            <a:br>
              <a:rPr lang="en-US" dirty="0"/>
            </a:br>
            <a:br>
              <a:rPr lang="en-US" dirty="0"/>
            </a:br>
            <a:br>
              <a:rPr lang="en-US" dirty="0"/>
            </a:br>
            <a:r>
              <a:rPr lang="en-US" dirty="0"/>
              <a:t>1. Saving the model</a:t>
            </a:r>
            <a:br>
              <a:rPr lang="en-US" dirty="0"/>
            </a:br>
            <a:br>
              <a:rPr lang="en-US" dirty="0"/>
            </a:b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3738282" y="309283"/>
            <a:ext cx="7664286"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br>
            <a:br>
              <a:rPr lang="en-US" dirty="0"/>
            </a:br>
            <a:br>
              <a:rPr lang="en-US" dirty="0"/>
            </a:br>
            <a:endParaRPr lang="en-US" dirty="0"/>
          </a:p>
          <a:p>
            <a:br>
              <a:rPr lang="en-US" dirty="0"/>
            </a:br>
            <a:br>
              <a:rPr lang="en-US" dirty="0"/>
            </a:br>
            <a:br>
              <a:rPr lang="en-US" dirty="0"/>
            </a:br>
            <a:br>
              <a:rPr lang="en-US" dirty="0"/>
            </a:br>
            <a:br>
              <a:rPr lang="en-US" dirty="0">
                <a:latin typeface="-apple-system"/>
              </a:rPr>
            </a:br>
            <a:br>
              <a:rPr lang="en-US" dirty="0">
                <a:latin typeface="-apple-system"/>
              </a:rPr>
            </a:br>
            <a:endParaRPr lang="en-US" dirty="0"/>
          </a:p>
        </p:txBody>
      </p:sp>
      <p:pic>
        <p:nvPicPr>
          <p:cNvPr id="5" name="Picture 4">
            <a:extLst>
              <a:ext uri="{FF2B5EF4-FFF2-40B4-BE49-F238E27FC236}">
                <a16:creationId xmlns:a16="http://schemas.microsoft.com/office/drawing/2014/main" id="{6C133137-483E-4701-3AD3-B6AD3B754188}"/>
              </a:ext>
            </a:extLst>
          </p:cNvPr>
          <p:cNvPicPr>
            <a:picLocks noChangeAspect="1"/>
          </p:cNvPicPr>
          <p:nvPr/>
        </p:nvPicPr>
        <p:blipFill>
          <a:blip r:embed="rId2"/>
          <a:stretch>
            <a:fillRect/>
          </a:stretch>
        </p:blipFill>
        <p:spPr>
          <a:xfrm>
            <a:off x="3132224" y="2788242"/>
            <a:ext cx="6129327" cy="2169001"/>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79929" y="349624"/>
            <a:ext cx="10622639" cy="6051176"/>
          </a:xfrm>
        </p:spPr>
        <p:txBody>
          <a:bodyPr/>
          <a:lstStyle/>
          <a:p>
            <a:pPr algn="ctr"/>
            <a:br>
              <a:rPr lang="en-US" dirty="0"/>
            </a:br>
            <a:r>
              <a:rPr lang="en-US" dirty="0"/>
              <a:t>2. Comparing Actual and Prediction</a:t>
            </a: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779929" y="309283"/>
            <a:ext cx="10622639"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latin typeface="-apple-system"/>
              </a:rPr>
            </a:br>
            <a:endParaRPr lang="en-US" dirty="0"/>
          </a:p>
        </p:txBody>
      </p:sp>
      <p:pic>
        <p:nvPicPr>
          <p:cNvPr id="5" name="Picture 4">
            <a:extLst>
              <a:ext uri="{FF2B5EF4-FFF2-40B4-BE49-F238E27FC236}">
                <a16:creationId xmlns:a16="http://schemas.microsoft.com/office/drawing/2014/main" id="{B665D6C3-5C79-BD97-66C2-E4703B6722CF}"/>
              </a:ext>
            </a:extLst>
          </p:cNvPr>
          <p:cNvPicPr>
            <a:picLocks noChangeAspect="1"/>
          </p:cNvPicPr>
          <p:nvPr/>
        </p:nvPicPr>
        <p:blipFill>
          <a:blip r:embed="rId2"/>
          <a:stretch>
            <a:fillRect/>
          </a:stretch>
        </p:blipFill>
        <p:spPr>
          <a:xfrm>
            <a:off x="2330408" y="1737802"/>
            <a:ext cx="7521679" cy="3704209"/>
          </a:xfrm>
          <a:prstGeom prst="rect">
            <a:avLst/>
          </a:prstGeom>
        </p:spPr>
      </p:pic>
    </p:spTree>
    <p:extLst>
      <p:ext uri="{BB962C8B-B14F-4D97-AF65-F5344CB8AC3E}">
        <p14:creationId xmlns:p14="http://schemas.microsoft.com/office/powerpoint/2010/main" val="151596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731520"/>
            <a:ext cx="10671048" cy="768096"/>
          </a:xfrm>
        </p:spPr>
        <p:txBody>
          <a:bodyPr/>
          <a:lstStyle/>
          <a:p>
            <a:pPr algn="ctr"/>
            <a:r>
              <a:rPr lang="en-US" dirty="0"/>
              <a:t>Introduction</a:t>
            </a:r>
          </a:p>
        </p:txBody>
      </p:sp>
      <p:sp>
        <p:nvSpPr>
          <p:cNvPr id="5" name="TextBox 4">
            <a:extLst>
              <a:ext uri="{FF2B5EF4-FFF2-40B4-BE49-F238E27FC236}">
                <a16:creationId xmlns:a16="http://schemas.microsoft.com/office/drawing/2014/main" id="{F929DD8E-766C-14EF-5680-56C9C94455F1}"/>
              </a:ext>
            </a:extLst>
          </p:cNvPr>
          <p:cNvSpPr txBox="1"/>
          <p:nvPr/>
        </p:nvSpPr>
        <p:spPr>
          <a:xfrm>
            <a:off x="720482" y="1608493"/>
            <a:ext cx="10504303" cy="2844818"/>
          </a:xfrm>
          <a:prstGeom prst="rect">
            <a:avLst/>
          </a:prstGeom>
          <a:noFill/>
        </p:spPr>
        <p:txBody>
          <a:bodyPr wrap="square" rtlCol="0">
            <a:spAutoFit/>
          </a:bodyPr>
          <a:lstStyle/>
          <a:p>
            <a:pPr marL="457200" algn="just">
              <a:lnSpc>
                <a:spcPct val="107000"/>
              </a:lnSpc>
              <a:spcAft>
                <a:spcPts val="80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algn="just">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 For media outlets, the ability to attract viewers to their websites is necessary to generate online advertising revenue. So it is necessary to detect fake news.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93376" y="506092"/>
            <a:ext cx="10622639" cy="3861655"/>
          </a:xfrm>
        </p:spPr>
        <p:txBody>
          <a:bodyPr/>
          <a:lstStyle/>
          <a:p>
            <a:pPr algn="ctr"/>
            <a:br>
              <a:rPr lang="en-US" dirty="0"/>
            </a:br>
            <a:r>
              <a:rPr lang="en-US" dirty="0"/>
              <a:t>3. </a:t>
            </a:r>
            <a:r>
              <a:rPr lang="en-US" b="1" i="0" dirty="0">
                <a:effectLst/>
                <a:latin typeface="-apple-system"/>
              </a:rPr>
              <a:t>Saving the model in CSV format</a:t>
            </a:r>
            <a:br>
              <a:rPr lang="en-US" b="1" i="0" dirty="0">
                <a:effectLst/>
                <a:latin typeface="-apple-system"/>
              </a:rPr>
            </a:br>
            <a:br>
              <a:rPr lang="en-US" b="1" i="0" dirty="0">
                <a:effectLst/>
                <a:latin typeface="-apple-system"/>
              </a:rPr>
            </a:br>
            <a:endParaRPr lang="en-US" dirty="0"/>
          </a:p>
        </p:txBody>
      </p:sp>
      <p:pic>
        <p:nvPicPr>
          <p:cNvPr id="4" name="Picture 3">
            <a:extLst>
              <a:ext uri="{FF2B5EF4-FFF2-40B4-BE49-F238E27FC236}">
                <a16:creationId xmlns:a16="http://schemas.microsoft.com/office/drawing/2014/main" id="{F20BAC5F-CC56-F6DC-7DA9-DE6535418BBA}"/>
              </a:ext>
            </a:extLst>
          </p:cNvPr>
          <p:cNvPicPr>
            <a:picLocks noChangeAspect="1"/>
          </p:cNvPicPr>
          <p:nvPr/>
        </p:nvPicPr>
        <p:blipFill>
          <a:blip r:embed="rId2"/>
          <a:stretch>
            <a:fillRect/>
          </a:stretch>
        </p:blipFill>
        <p:spPr>
          <a:xfrm>
            <a:off x="2580139" y="2024109"/>
            <a:ext cx="7049111" cy="825623"/>
          </a:xfrm>
          <a:prstGeom prst="rect">
            <a:avLst/>
          </a:prstGeom>
        </p:spPr>
      </p:pic>
    </p:spTree>
    <p:extLst>
      <p:ext uri="{BB962C8B-B14F-4D97-AF65-F5344CB8AC3E}">
        <p14:creationId xmlns:p14="http://schemas.microsoft.com/office/powerpoint/2010/main" val="8723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ctrTitle"/>
          </p:nvPr>
        </p:nvSpPr>
        <p:spPr>
          <a:xfrm>
            <a:off x="3849802" y="292925"/>
            <a:ext cx="4169664" cy="861171"/>
          </a:xfrm>
        </p:spPr>
        <p:txBody>
          <a:bodyPr>
            <a:normAutofit/>
          </a:bodyPr>
          <a:lstStyle/>
          <a:p>
            <a:pPr algn="ctr"/>
            <a:r>
              <a:rPr lang="en-US" sz="3200"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type="subTitle" idx="1"/>
          </p:nvPr>
        </p:nvSpPr>
        <p:spPr>
          <a:xfrm>
            <a:off x="1638298" y="1407894"/>
            <a:ext cx="8592671" cy="2882632"/>
          </a:xfrm>
        </p:spPr>
        <p:txBody>
          <a:bodyPr>
            <a:normAutofit fontScale="92500" lnSpcReduction="20000"/>
          </a:bodyPr>
          <a:lstStyle/>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we have detected which news are fake news and which are true news. Then we have done different text process to eliminate problem of imbalance. By doing different EDA steps we have analyzed the text.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have checked frequently occurring words in our data as well as rarely occurring words. After all these steps we have built function to train and test different algorithms and using various evaluation metrics we have selected Linear-SVC for our final model.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Finally, by doing hyperparameter tuning we got optimum parameters for our final model. And finally, we got improved accuracy score for our final model.</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1204575" y="457200"/>
            <a:ext cx="987425" cy="274638"/>
          </a:xfrm>
        </p:spPr>
        <p:txBody>
          <a:bodyPr/>
          <a:lstStyle/>
          <a:p>
            <a:fld id="{48F63A3B-78C7-47BE-AE5E-E10140E04643}" type="slidenum">
              <a:rPr lang="en-US" smtClean="0"/>
              <a:pPr/>
              <a:t>31</a:t>
            </a:fld>
            <a:endParaRPr lang="en-US" dirty="0"/>
          </a:p>
        </p:txBody>
      </p:sp>
    </p:spTree>
    <p:extLst>
      <p:ext uri="{BB962C8B-B14F-4D97-AF65-F5344CB8AC3E}">
        <p14:creationId xmlns:p14="http://schemas.microsoft.com/office/powerpoint/2010/main" val="2439111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76355F-A230-CDF4-21D5-944BB94E76C9}"/>
              </a:ext>
            </a:extLst>
          </p:cNvPr>
          <p:cNvPicPr>
            <a:picLocks noChangeAspect="1"/>
          </p:cNvPicPr>
          <p:nvPr/>
        </p:nvPicPr>
        <p:blipFill>
          <a:blip r:embed="rId2"/>
          <a:stretch>
            <a:fillRect/>
          </a:stretch>
        </p:blipFill>
        <p:spPr>
          <a:xfrm>
            <a:off x="3449980" y="1038688"/>
            <a:ext cx="5543099" cy="2299316"/>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33817" y="823498"/>
            <a:ext cx="6703359" cy="768096"/>
          </a:xfrm>
        </p:spPr>
        <p:txBody>
          <a:bodyPr/>
          <a:lstStyle/>
          <a:p>
            <a:r>
              <a:rPr lang="en-US" b="1" i="0" dirty="0">
                <a:effectLst/>
                <a:latin typeface="Helvetica Neue"/>
              </a:rPr>
              <a:t>Business Goal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43200" y="2364724"/>
            <a:ext cx="7005918" cy="4061012"/>
          </a:xfrm>
        </p:spPr>
        <p:txBody>
          <a:bodyPr/>
          <a:lstStyle/>
          <a:p>
            <a:pPr marL="457200" algn="just">
              <a:lnSpc>
                <a:spcPct val="107000"/>
              </a:lnSpc>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08678" y="526587"/>
            <a:ext cx="8852736" cy="768096"/>
          </a:xfrm>
        </p:spPr>
        <p:txBody>
          <a:bodyPr/>
          <a:lstStyle/>
          <a:p>
            <a:r>
              <a:rPr lang="en-US" b="1" i="0" dirty="0">
                <a:effectLst/>
                <a:latin typeface="Helvetica Neue"/>
              </a:rPr>
              <a:t>Technical Requirements</a:t>
            </a:r>
          </a:p>
        </p:txBody>
      </p:sp>
      <p:sp>
        <p:nvSpPr>
          <p:cNvPr id="7" name="Content Placeholder 2">
            <a:extLst>
              <a:ext uri="{FF2B5EF4-FFF2-40B4-BE49-F238E27FC236}">
                <a16:creationId xmlns:a16="http://schemas.microsoft.com/office/drawing/2014/main" id="{25850638-8450-CC9F-5BE0-166469165CFA}"/>
              </a:ext>
            </a:extLst>
          </p:cNvPr>
          <p:cNvSpPr txBox="1">
            <a:spLocks/>
          </p:cNvSpPr>
          <p:nvPr/>
        </p:nvSpPr>
        <p:spPr>
          <a:xfrm>
            <a:off x="539496" y="1211311"/>
            <a:ext cx="11401492" cy="4736054"/>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endParaRPr lang="en-US" sz="1800" dirty="0">
              <a:solidFill>
                <a:schemeClr val="tx1"/>
              </a:solidFill>
              <a:latin typeface="-apple-system"/>
            </a:endParaRPr>
          </a:p>
        </p:txBody>
      </p:sp>
      <p:sp>
        <p:nvSpPr>
          <p:cNvPr id="4" name="TextBox 3">
            <a:extLst>
              <a:ext uri="{FF2B5EF4-FFF2-40B4-BE49-F238E27FC236}">
                <a16:creationId xmlns:a16="http://schemas.microsoft.com/office/drawing/2014/main" id="{43BC3899-37F7-0753-88BF-AD27161ABE54}"/>
              </a:ext>
            </a:extLst>
          </p:cNvPr>
          <p:cNvSpPr txBox="1"/>
          <p:nvPr/>
        </p:nvSpPr>
        <p:spPr>
          <a:xfrm>
            <a:off x="1130987" y="1307164"/>
            <a:ext cx="9930025" cy="4247317"/>
          </a:xfrm>
          <a:prstGeom prst="rect">
            <a:avLst/>
          </a:prstGeom>
          <a:noFill/>
        </p:spPr>
        <p:txBody>
          <a:bodyPr wrap="square">
            <a:spAutoFit/>
          </a:bodyPr>
          <a:lstStyle/>
          <a:p>
            <a:pPr algn="just"/>
            <a:endParaRPr lang="en-US" b="0" i="0" dirty="0">
              <a:effectLst/>
              <a:latin typeface="-apple-system"/>
            </a:endParaRPr>
          </a:p>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dirty="0">
              <a:latin typeface="-apple-system"/>
            </a:endParaRPr>
          </a:p>
          <a:p>
            <a:pPr algn="just"/>
            <a:r>
              <a:rPr lang="en-US" b="0" i="0" dirty="0">
                <a:effectLst/>
                <a:latin typeface="-apple-system"/>
              </a:rPr>
              <a:t>There are two datasets one for fake news and one for true news. In true news, there is 21417 news, and in fake news, there is 23481 news. We have to insert one label column zero for fake news and one for true news. We have to combine both datasets using pandas built-in function.</a:t>
            </a: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p>
          <a:p>
            <a:pPr algn="just"/>
            <a:r>
              <a:rPr lang="en-US" b="0" i="0" dirty="0">
                <a:effectLst/>
                <a:latin typeface="-apple-system"/>
              </a:rPr>
              <a:t>    1. Data Cleaning</a:t>
            </a:r>
          </a:p>
          <a:p>
            <a:pPr algn="just"/>
            <a:r>
              <a:rPr lang="en-US" b="0" i="0" dirty="0">
                <a:effectLst/>
                <a:latin typeface="-apple-system"/>
              </a:rPr>
              <a:t>    2. Exploratory Data Analysis</a:t>
            </a:r>
          </a:p>
          <a:p>
            <a:pPr algn="just"/>
            <a:r>
              <a:rPr lang="en-US" b="0" i="0" dirty="0">
                <a:effectLst/>
                <a:latin typeface="-apple-system"/>
              </a:rPr>
              <a:t>    3. Data Preprocessing</a:t>
            </a:r>
          </a:p>
          <a:p>
            <a:pPr algn="just"/>
            <a:r>
              <a:rPr lang="en-US" b="0" i="0" dirty="0">
                <a:effectLst/>
                <a:latin typeface="-apple-system"/>
              </a:rPr>
              <a:t>    4. Model Building</a:t>
            </a:r>
          </a:p>
          <a:p>
            <a:pPr algn="just"/>
            <a:r>
              <a:rPr lang="en-US" b="0" i="0" dirty="0">
                <a:effectLst/>
                <a:latin typeface="-apple-system"/>
              </a:rPr>
              <a:t>    5. Model Evaluation</a:t>
            </a:r>
          </a:p>
          <a:p>
            <a:pPr algn="just"/>
            <a:r>
              <a:rPr lang="en-US" b="0" i="0" dirty="0">
                <a:effectLst/>
                <a:latin typeface="-apple-system"/>
              </a:rPr>
              <a:t>    6. Selecting the best mode</a:t>
            </a:r>
          </a:p>
        </p:txBody>
      </p:sp>
    </p:spTree>
    <p:extLst>
      <p:ext uri="{BB962C8B-B14F-4D97-AF65-F5344CB8AC3E}">
        <p14:creationId xmlns:p14="http://schemas.microsoft.com/office/powerpoint/2010/main" val="285248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491956"/>
            <a:ext cx="10671048" cy="881286"/>
          </a:xfrm>
        </p:spPr>
        <p:txBody>
          <a:bodyPr/>
          <a:lstStyle/>
          <a:p>
            <a:r>
              <a:rPr lang="en-IN" dirty="0"/>
              <a:t>Exploratory Data Analysis (EDA)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4" name="Content Placeholder 3">
            <a:extLst>
              <a:ext uri="{FF2B5EF4-FFF2-40B4-BE49-F238E27FC236}">
                <a16:creationId xmlns:a16="http://schemas.microsoft.com/office/drawing/2014/main" id="{1EC7E61B-B4C2-FF13-01E9-3390F16A7372}"/>
              </a:ext>
            </a:extLst>
          </p:cNvPr>
          <p:cNvSpPr>
            <a:spLocks noGrp="1"/>
          </p:cNvSpPr>
          <p:nvPr>
            <p:ph sz="half" idx="1"/>
          </p:nvPr>
        </p:nvSpPr>
        <p:spPr>
          <a:xfrm>
            <a:off x="576072" y="1928935"/>
            <a:ext cx="11036808" cy="3996466"/>
          </a:xfrm>
        </p:spPr>
        <p:txBody>
          <a:bodyPr/>
          <a:lstStyle/>
          <a:p>
            <a:r>
              <a:rPr lang="en-US" b="1" i="0" dirty="0">
                <a:solidFill>
                  <a:srgbClr val="000000"/>
                </a:solidFill>
                <a:effectLst/>
                <a:latin typeface="Helvetica Neue"/>
              </a:rPr>
              <a:t>Checked Top 5 rows of dataset</a:t>
            </a:r>
          </a:p>
          <a:p>
            <a:r>
              <a:rPr lang="en-US" b="1" dirty="0">
                <a:solidFill>
                  <a:srgbClr val="000000"/>
                </a:solidFill>
                <a:latin typeface="Helvetica Neue"/>
              </a:rPr>
              <a:t>Checked </a:t>
            </a:r>
            <a:r>
              <a:rPr lang="en-US" b="1" i="0" dirty="0">
                <a:solidFill>
                  <a:srgbClr val="000000"/>
                </a:solidFill>
                <a:effectLst/>
                <a:latin typeface="Helvetica Neue"/>
              </a:rPr>
              <a:t>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 </a:t>
            </a:r>
          </a:p>
          <a:p>
            <a:r>
              <a:rPr lang="en-US" b="1" i="0" dirty="0">
                <a:solidFill>
                  <a:srgbClr val="000000"/>
                </a:solidFill>
                <a:effectLst/>
                <a:latin typeface="Helvetica Neue"/>
              </a:rPr>
              <a:t>Checked Data Type of All Data </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r>
              <a:rPr lang="en-US" b="1" i="0" dirty="0">
                <a:solidFill>
                  <a:srgbClr val="000000"/>
                </a:solidFill>
                <a:effectLst/>
                <a:latin typeface="Helvetica Neue"/>
              </a:rPr>
              <a:t> of both dataset</a:t>
            </a:r>
          </a:p>
          <a:p>
            <a:r>
              <a:rPr lang="en-IN" b="1" i="0" dirty="0">
                <a:solidFill>
                  <a:srgbClr val="000000"/>
                </a:solidFill>
                <a:effectLst/>
                <a:latin typeface="Helvetica Neue"/>
              </a:rPr>
              <a:t>Added one more feature to distinguish between fake and true news by labelling</a:t>
            </a:r>
          </a:p>
          <a:p>
            <a:r>
              <a:rPr lang="en-IN" b="1" dirty="0">
                <a:solidFill>
                  <a:srgbClr val="000000"/>
                </a:solidFill>
                <a:latin typeface="Helvetica Neue"/>
              </a:rPr>
              <a:t>Merged both dataset</a:t>
            </a:r>
          </a:p>
          <a:p>
            <a:r>
              <a:rPr lang="en-US" b="1" dirty="0">
                <a:solidFill>
                  <a:srgbClr val="000000"/>
                </a:solidFill>
                <a:latin typeface="Helvetica Neue"/>
              </a:rPr>
              <a:t>Dropped irrelevant features</a:t>
            </a:r>
            <a:endParaRPr lang="en-IN" b="1" i="0" dirty="0">
              <a:solidFill>
                <a:srgbClr val="000000"/>
              </a:solidFill>
              <a:effectLst/>
              <a:latin typeface="Helvetica Neue"/>
            </a:endParaRPr>
          </a:p>
          <a:p>
            <a:r>
              <a:rPr lang="en-IN" b="1" i="0" dirty="0">
                <a:solidFill>
                  <a:srgbClr val="000000"/>
                </a:solidFill>
                <a:effectLst/>
                <a:latin typeface="Helvetica Neue"/>
              </a:rPr>
              <a:t>Checked Information about Data</a:t>
            </a:r>
            <a:r>
              <a:rPr lang="en-US" b="1" i="0" dirty="0">
                <a:solidFill>
                  <a:srgbClr val="000000"/>
                </a:solidFill>
                <a:effectLst/>
                <a:latin typeface="Helvetica Neue"/>
              </a:rPr>
              <a:t> </a:t>
            </a:r>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57304"/>
            <a:ext cx="10671048" cy="1674907"/>
          </a:xfrm>
        </p:spPr>
        <p:txBody>
          <a:bodyPr/>
          <a:lstStyle/>
          <a:p>
            <a:r>
              <a:rPr lang="en-IN" dirty="0"/>
              <a:t>Data Description of Data-set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5" name="Content Placeholder 4">
            <a:extLst>
              <a:ext uri="{FF2B5EF4-FFF2-40B4-BE49-F238E27FC236}">
                <a16:creationId xmlns:a16="http://schemas.microsoft.com/office/drawing/2014/main" id="{F3A7F585-98DE-D77E-9864-484777281B6C}"/>
              </a:ext>
            </a:extLst>
          </p:cNvPr>
          <p:cNvSpPr>
            <a:spLocks noGrp="1"/>
          </p:cNvSpPr>
          <p:nvPr>
            <p:ph sz="half" idx="1"/>
          </p:nvPr>
        </p:nvSpPr>
        <p:spPr>
          <a:xfrm>
            <a:off x="749808" y="1644107"/>
            <a:ext cx="10680192" cy="3638107"/>
          </a:xfrm>
        </p:spPr>
        <p:txBody>
          <a:bodyPr/>
          <a:lstStyle/>
          <a:p>
            <a:pPr marL="342900" indent="-342900" algn="l">
              <a:buFont typeface="Arial" panose="020B0604020202020204" pitchFamily="34" charset="0"/>
              <a:buChar char="•"/>
            </a:pPr>
            <a:r>
              <a:rPr lang="en-US" sz="1800" dirty="0">
                <a:solidFill>
                  <a:schemeClr val="tx1"/>
                </a:solidFill>
                <a:latin typeface="Georgia" panose="02040502050405020303" pitchFamily="18" charset="0"/>
              </a:rPr>
              <a:t>The fake_news dataset contains </a:t>
            </a:r>
            <a:r>
              <a:rPr lang="en-IN" sz="1800" dirty="0">
                <a:solidFill>
                  <a:schemeClr val="tx1">
                    <a:lumMod val="95000"/>
                    <a:lumOff val="5000"/>
                  </a:schemeClr>
                </a:solidFill>
                <a:latin typeface="Georgia" panose="02040502050405020303" pitchFamily="18" charset="0"/>
              </a:rPr>
              <a:t>21417</a:t>
            </a:r>
            <a:r>
              <a:rPr lang="en-US" sz="1800" dirty="0">
                <a:solidFill>
                  <a:schemeClr val="tx1"/>
                </a:solidFill>
                <a:latin typeface="Georgia" panose="02040502050405020303" pitchFamily="18" charset="0"/>
              </a:rPr>
              <a:t> records (rows) and 4 features (columns) </a:t>
            </a:r>
          </a:p>
          <a:p>
            <a:pPr marL="342900" indent="-342900" algn="l">
              <a:buFont typeface="Arial" panose="020B0604020202020204" pitchFamily="34" charset="0"/>
              <a:buChar char="•"/>
            </a:pPr>
            <a:endParaRPr lang="en-US"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r>
              <a:rPr lang="en-US" dirty="0">
                <a:solidFill>
                  <a:schemeClr val="tx1"/>
                </a:solidFill>
                <a:latin typeface="Georgia" panose="02040502050405020303" pitchFamily="18" charset="0"/>
              </a:rPr>
              <a:t>The </a:t>
            </a:r>
            <a:r>
              <a:rPr lang="en-US" sz="1800" dirty="0">
                <a:solidFill>
                  <a:schemeClr val="tx1"/>
                </a:solidFill>
                <a:latin typeface="Georgia" panose="02040502050405020303" pitchFamily="18" charset="0"/>
              </a:rPr>
              <a:t>true_news dataset contains </a:t>
            </a:r>
            <a:r>
              <a:rPr lang="en-IN" sz="1800" dirty="0">
                <a:solidFill>
                  <a:schemeClr val="tx1">
                    <a:lumMod val="95000"/>
                    <a:lumOff val="5000"/>
                  </a:schemeClr>
                </a:solidFill>
                <a:latin typeface="Georgia" panose="02040502050405020303" pitchFamily="18" charset="0"/>
              </a:rPr>
              <a:t>23481</a:t>
            </a:r>
            <a:r>
              <a:rPr lang="en-US" sz="1800" dirty="0">
                <a:solidFill>
                  <a:schemeClr val="tx1"/>
                </a:solidFill>
                <a:latin typeface="Georgia" panose="02040502050405020303" pitchFamily="18" charset="0"/>
              </a:rPr>
              <a:t> records (rows) and 4 features (columns) </a:t>
            </a:r>
          </a:p>
          <a:p>
            <a:pPr marL="0" indent="0" algn="l">
              <a:buNone/>
            </a:pPr>
            <a:endParaRPr lang="en-US" sz="1800" dirty="0">
              <a:solidFill>
                <a:schemeClr val="tx1"/>
              </a:solidFill>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C046BBB8-F462-5CF1-5DE7-F28236123B82}"/>
              </a:ext>
            </a:extLst>
          </p:cNvPr>
          <p:cNvPicPr>
            <a:picLocks noChangeAspect="1"/>
          </p:cNvPicPr>
          <p:nvPr/>
        </p:nvPicPr>
        <p:blipFill>
          <a:blip r:embed="rId2"/>
          <a:stretch>
            <a:fillRect/>
          </a:stretch>
        </p:blipFill>
        <p:spPr>
          <a:xfrm>
            <a:off x="3393061" y="2431715"/>
            <a:ext cx="2874574" cy="609653"/>
          </a:xfrm>
          <a:prstGeom prst="rect">
            <a:avLst/>
          </a:prstGeom>
        </p:spPr>
      </p:pic>
      <p:pic>
        <p:nvPicPr>
          <p:cNvPr id="7" name="Picture 6">
            <a:extLst>
              <a:ext uri="{FF2B5EF4-FFF2-40B4-BE49-F238E27FC236}">
                <a16:creationId xmlns:a16="http://schemas.microsoft.com/office/drawing/2014/main" id="{C55BB817-FBC1-F131-DD2F-9B5DD6F0F342}"/>
              </a:ext>
            </a:extLst>
          </p:cNvPr>
          <p:cNvPicPr>
            <a:picLocks noChangeAspect="1"/>
          </p:cNvPicPr>
          <p:nvPr/>
        </p:nvPicPr>
        <p:blipFill>
          <a:blip r:embed="rId3"/>
          <a:stretch>
            <a:fillRect/>
          </a:stretch>
        </p:blipFill>
        <p:spPr>
          <a:xfrm>
            <a:off x="3398979" y="4227557"/>
            <a:ext cx="2868656" cy="586791"/>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FDA02D-ED53-7E62-8C0E-E19E62F88894}"/>
              </a:ext>
            </a:extLst>
          </p:cNvPr>
          <p:cNvPicPr>
            <a:picLocks noChangeAspect="1"/>
          </p:cNvPicPr>
          <p:nvPr/>
        </p:nvPicPr>
        <p:blipFill>
          <a:blip r:embed="rId2"/>
          <a:stretch>
            <a:fillRect/>
          </a:stretch>
        </p:blipFill>
        <p:spPr>
          <a:xfrm>
            <a:off x="4237250" y="384937"/>
            <a:ext cx="2811978" cy="917614"/>
          </a:xfrm>
          <a:prstGeom prst="rect">
            <a:avLst/>
          </a:prstGeom>
        </p:spPr>
      </p:pic>
      <p:pic>
        <p:nvPicPr>
          <p:cNvPr id="3" name="Picture 2">
            <a:extLst>
              <a:ext uri="{FF2B5EF4-FFF2-40B4-BE49-F238E27FC236}">
                <a16:creationId xmlns:a16="http://schemas.microsoft.com/office/drawing/2014/main" id="{54D15CCD-2EE1-EB69-BD94-CB58879C4F41}"/>
              </a:ext>
            </a:extLst>
          </p:cNvPr>
          <p:cNvPicPr>
            <a:picLocks noChangeAspect="1"/>
          </p:cNvPicPr>
          <p:nvPr/>
        </p:nvPicPr>
        <p:blipFill>
          <a:blip r:embed="rId3"/>
          <a:stretch>
            <a:fillRect/>
          </a:stretch>
        </p:blipFill>
        <p:spPr>
          <a:xfrm>
            <a:off x="2640699" y="1302551"/>
            <a:ext cx="6005080" cy="1882303"/>
          </a:xfrm>
          <a:prstGeom prst="rect">
            <a:avLst/>
          </a:prstGeom>
        </p:spPr>
      </p:pic>
      <p:pic>
        <p:nvPicPr>
          <p:cNvPr id="6" name="Picture 5">
            <a:extLst>
              <a:ext uri="{FF2B5EF4-FFF2-40B4-BE49-F238E27FC236}">
                <a16:creationId xmlns:a16="http://schemas.microsoft.com/office/drawing/2014/main" id="{C02BD2CB-36C1-F7B5-A226-888CE4923870}"/>
              </a:ext>
            </a:extLst>
          </p:cNvPr>
          <p:cNvPicPr>
            <a:picLocks noChangeAspect="1"/>
          </p:cNvPicPr>
          <p:nvPr/>
        </p:nvPicPr>
        <p:blipFill>
          <a:blip r:embed="rId4"/>
          <a:stretch>
            <a:fillRect/>
          </a:stretch>
        </p:blipFill>
        <p:spPr>
          <a:xfrm>
            <a:off x="2640699" y="3184854"/>
            <a:ext cx="6005080" cy="1859441"/>
          </a:xfrm>
          <a:prstGeom prst="rect">
            <a:avLst/>
          </a:prstGeom>
        </p:spPr>
      </p:pic>
    </p:spTree>
    <p:extLst>
      <p:ext uri="{BB962C8B-B14F-4D97-AF65-F5344CB8AC3E}">
        <p14:creationId xmlns:p14="http://schemas.microsoft.com/office/powerpoint/2010/main" val="375052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40936"/>
            <a:ext cx="10671048" cy="613161"/>
          </a:xfrm>
        </p:spPr>
        <p:txBody>
          <a:bodyPr/>
          <a:lstStyle/>
          <a:p>
            <a:r>
              <a:rPr lang="en-IN" b="1" i="0" dirty="0">
                <a:effectLst/>
                <a:latin typeface="-apple-system"/>
              </a:rPr>
              <a:t>Data Visualization</a:t>
            </a:r>
          </a:p>
        </p:txBody>
      </p:sp>
      <p:pic>
        <p:nvPicPr>
          <p:cNvPr id="9" name="Picture 8">
            <a:extLst>
              <a:ext uri="{FF2B5EF4-FFF2-40B4-BE49-F238E27FC236}">
                <a16:creationId xmlns:a16="http://schemas.microsoft.com/office/drawing/2014/main" id="{C9B09829-3A63-83C3-15E4-F0A5FC124786}"/>
              </a:ext>
            </a:extLst>
          </p:cNvPr>
          <p:cNvPicPr>
            <a:picLocks noChangeAspect="1"/>
          </p:cNvPicPr>
          <p:nvPr/>
        </p:nvPicPr>
        <p:blipFill>
          <a:blip r:embed="rId2"/>
          <a:stretch>
            <a:fillRect/>
          </a:stretch>
        </p:blipFill>
        <p:spPr>
          <a:xfrm>
            <a:off x="5161201" y="1409673"/>
            <a:ext cx="1866549" cy="419127"/>
          </a:xfrm>
          <a:prstGeom prst="rect">
            <a:avLst/>
          </a:prstGeom>
        </p:spPr>
      </p:pic>
      <p:pic>
        <p:nvPicPr>
          <p:cNvPr id="4" name="Picture 3">
            <a:extLst>
              <a:ext uri="{FF2B5EF4-FFF2-40B4-BE49-F238E27FC236}">
                <a16:creationId xmlns:a16="http://schemas.microsoft.com/office/drawing/2014/main" id="{0F24ECD4-177E-54AA-23F2-4B39914ACF2E}"/>
              </a:ext>
            </a:extLst>
          </p:cNvPr>
          <p:cNvPicPr>
            <a:picLocks noChangeAspect="1"/>
          </p:cNvPicPr>
          <p:nvPr/>
        </p:nvPicPr>
        <p:blipFill>
          <a:blip r:embed="rId3"/>
          <a:stretch>
            <a:fillRect/>
          </a:stretch>
        </p:blipFill>
        <p:spPr>
          <a:xfrm>
            <a:off x="2825211" y="1843902"/>
            <a:ext cx="6538527" cy="3170195"/>
          </a:xfrm>
          <a:prstGeom prst="rect">
            <a:avLst/>
          </a:prstGeom>
        </p:spPr>
      </p:pic>
    </p:spTree>
    <p:extLst>
      <p:ext uri="{BB962C8B-B14F-4D97-AF65-F5344CB8AC3E}">
        <p14:creationId xmlns:p14="http://schemas.microsoft.com/office/powerpoint/2010/main" val="134875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5224</TotalTime>
  <Words>667</Words>
  <Application>Microsoft Office PowerPoint</Application>
  <PresentationFormat>Widescreen</PresentationFormat>
  <Paragraphs>87</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Arial Black</vt:lpstr>
      <vt:lpstr>Calibri</vt:lpstr>
      <vt:lpstr>Georgia</vt:lpstr>
      <vt:lpstr>Gill Sans MT</vt:lpstr>
      <vt:lpstr>Helvetica Neue</vt:lpstr>
      <vt:lpstr>Symbol</vt:lpstr>
      <vt:lpstr>Wingdings</vt:lpstr>
      <vt:lpstr>Gallery</vt:lpstr>
      <vt:lpstr>Fake NEWS Detection project</vt:lpstr>
      <vt:lpstr>AGENDA</vt:lpstr>
      <vt:lpstr>Introduction</vt:lpstr>
      <vt:lpstr>Business Goal</vt:lpstr>
      <vt:lpstr>Technical Requirements</vt:lpstr>
      <vt:lpstr>Exploratory Data Analysis (EDA)</vt:lpstr>
      <vt:lpstr>Data Description of Data-set</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vt:lpstr>
      <vt:lpstr> 2. Comparing Actual and Prediction      </vt:lpstr>
      <vt:lpstr> 3. Saving the model in CSV format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Pritam Sangle</cp:lastModifiedBy>
  <cp:revision>272</cp:revision>
  <dcterms:created xsi:type="dcterms:W3CDTF">2022-08-31T15:26:21Z</dcterms:created>
  <dcterms:modified xsi:type="dcterms:W3CDTF">2022-12-10T13:08:41Z</dcterms:modified>
</cp:coreProperties>
</file>